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56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17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0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53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2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6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418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4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7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85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B43F4-8FEA-4E3A-8E1D-2145F12CA90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AAA1-6FF0-4201-8182-CEA74B14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39000">
              <a:srgbClr val="21D6E0"/>
            </a:gs>
            <a:gs pos="84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Epidural/Subdural Hematoma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Rachel &amp; </a:t>
            </a:r>
            <a:r>
              <a:rPr lang="en-US" dirty="0" err="1" smtClean="0">
                <a:solidFill>
                  <a:schemeClr val="bg1"/>
                </a:solidFill>
              </a:rPr>
              <a:t>Mhina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72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9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Epidural Hematoma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>
                <a:effectLst/>
              </a:rPr>
              <a:t> type of traumatic brain injury (TBI) in which a buildup of blood occurs between the </a:t>
            </a:r>
            <a:r>
              <a:rPr lang="en-US" dirty="0" err="1" smtClean="0">
                <a:effectLst/>
              </a:rPr>
              <a:t>dura</a:t>
            </a:r>
            <a:r>
              <a:rPr lang="en-US" dirty="0" smtClean="0">
                <a:effectLst/>
              </a:rPr>
              <a:t> mater (the tough outer membrane of the central nervous system) and the skull.</a:t>
            </a:r>
          </a:p>
          <a:p>
            <a:r>
              <a:rPr lang="en-US" dirty="0" smtClean="0"/>
              <a:t>May also occur in the spinal column. 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218432"/>
            <a:ext cx="2743200" cy="2487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977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27000">
              <a:srgbClr val="00CCCC"/>
            </a:gs>
            <a:gs pos="47000">
              <a:srgbClr val="9999FF"/>
            </a:gs>
            <a:gs pos="63000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Subdural Hematoma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dirty="0" smtClean="0">
                <a:effectLst/>
              </a:rPr>
              <a:t> form of traumatic brain injury in which Blood gathers within the outermost meningeal layer, between the </a:t>
            </a:r>
            <a:r>
              <a:rPr lang="en-US" dirty="0" err="1" smtClean="0">
                <a:effectLst/>
              </a:rPr>
              <a:t>dura</a:t>
            </a:r>
            <a:r>
              <a:rPr lang="en-US" dirty="0" smtClean="0">
                <a:effectLst/>
              </a:rPr>
              <a:t> mater, which adheres to the skull, and the arachnoid mater, which envelops the brain.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886200"/>
            <a:ext cx="219075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308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rgbClr val="5E9EFF"/>
            </a:gs>
            <a:gs pos="50000">
              <a:srgbClr val="85C2FF"/>
            </a:gs>
            <a:gs pos="83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Affected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Epidural Hematoma:</a:t>
            </a:r>
          </a:p>
          <a:p>
            <a:pPr lvl="1"/>
            <a:r>
              <a:rPr lang="en-US" dirty="0" smtClean="0"/>
              <a:t>Skull</a:t>
            </a:r>
          </a:p>
          <a:p>
            <a:pPr lvl="1"/>
            <a:r>
              <a:rPr lang="en-US" dirty="0" smtClean="0"/>
              <a:t>Spine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Subdural Hematoma:</a:t>
            </a:r>
          </a:p>
          <a:p>
            <a:pPr lvl="1"/>
            <a:r>
              <a:rPr lang="en-US" dirty="0" smtClean="0"/>
              <a:t>Skull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5317"/>
            <a:ext cx="2895600" cy="3732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911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22000">
              <a:srgbClr val="768FB9"/>
            </a:gs>
            <a:gs pos="33000">
              <a:srgbClr val="83A7C3"/>
            </a:gs>
            <a:gs pos="58000">
              <a:srgbClr val="FFFFFF"/>
            </a:gs>
            <a:gs pos="65000">
              <a:srgbClr val="9C6563"/>
            </a:gs>
            <a:gs pos="74000">
              <a:srgbClr val="80302D"/>
            </a:gs>
            <a:gs pos="83000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Epidural Hematoma:</a:t>
            </a:r>
          </a:p>
          <a:p>
            <a:pPr lvl="1"/>
            <a:r>
              <a:rPr lang="en-US" dirty="0" smtClean="0"/>
              <a:t>Severe head injuries</a:t>
            </a:r>
          </a:p>
          <a:p>
            <a:pPr lvl="1"/>
            <a:r>
              <a:rPr lang="en-US" dirty="0" smtClean="0"/>
              <a:t>Mild head injuries to the temporal area</a:t>
            </a:r>
          </a:p>
          <a:p>
            <a:pPr lvl="1"/>
            <a:r>
              <a:rPr lang="en-US" dirty="0" smtClean="0"/>
              <a:t>Shaken baby syndrom</a:t>
            </a:r>
            <a:r>
              <a:rPr lang="en-US" dirty="0"/>
              <a:t>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Subdural Hematoma:</a:t>
            </a:r>
          </a:p>
          <a:p>
            <a:pPr lvl="1"/>
            <a:r>
              <a:rPr lang="en-US" dirty="0" smtClean="0"/>
              <a:t>Severe head injuries</a:t>
            </a:r>
          </a:p>
          <a:p>
            <a:pPr lvl="1"/>
            <a:r>
              <a:rPr lang="en-US" dirty="0" smtClean="0"/>
              <a:t>Mild head injuries to the temporal area</a:t>
            </a:r>
          </a:p>
          <a:p>
            <a:pPr lvl="1"/>
            <a:r>
              <a:rPr lang="en-US" dirty="0" smtClean="0"/>
              <a:t>Shaken baby syndrome</a:t>
            </a:r>
          </a:p>
          <a:p>
            <a:pPr lvl="1"/>
            <a:r>
              <a:rPr lang="en-US" dirty="0" smtClean="0"/>
              <a:t>May be spontaneous</a:t>
            </a:r>
          </a:p>
          <a:p>
            <a:pPr lvl="1"/>
            <a:r>
              <a:rPr lang="en-US" dirty="0" smtClean="0"/>
              <a:t>Caused by procedure (lumbar puncture) 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25240"/>
            <a:ext cx="3505200" cy="2804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749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Therapy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Neurological Examination</a:t>
            </a:r>
          </a:p>
          <a:p>
            <a:r>
              <a:rPr lang="en-US" dirty="0" smtClean="0"/>
              <a:t>Blood may be removed my surgery</a:t>
            </a:r>
          </a:p>
          <a:p>
            <a:r>
              <a:rPr lang="en-US" dirty="0" smtClean="0">
                <a:effectLst/>
              </a:rPr>
              <a:t>prognosis is better if there was a lucid interval (a period of consciousness before coma returns) than if the patient was comatose from the time of injury.</a:t>
            </a:r>
            <a:r>
              <a:rPr lang="en-US" baseline="30000" dirty="0"/>
              <a:t> </a:t>
            </a:r>
            <a:r>
              <a:rPr lang="en-US" dirty="0" smtClean="0">
                <a:effectLst/>
              </a:rPr>
              <a:t>Unlike most forms of TBI, people with epidural hematoma and a Glasgow Coma Score of 3 (the lowest score) are expected to make a good outcome if they can receive surgery quickly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399" y="152400"/>
            <a:ext cx="3111131" cy="2003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056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7000">
              <a:srgbClr val="000000"/>
            </a:gs>
            <a:gs pos="0">
              <a:srgbClr val="0A128C"/>
            </a:gs>
            <a:gs pos="29000">
              <a:srgbClr val="181CC7"/>
            </a:gs>
            <a:gs pos="62000">
              <a:srgbClr val="7005D4"/>
            </a:gs>
            <a:gs pos="100000">
              <a:srgbClr val="8C3D91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Outcome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Epidural Hematoma: </a:t>
            </a:r>
          </a:p>
          <a:p>
            <a:pPr lvl="1"/>
            <a:r>
              <a:rPr lang="en-US" dirty="0" smtClean="0"/>
              <a:t>P</a:t>
            </a:r>
            <a:r>
              <a:rPr lang="en-US" dirty="0" smtClean="0">
                <a:effectLst/>
              </a:rPr>
              <a:t>rognosis </a:t>
            </a:r>
            <a:r>
              <a:rPr lang="en-US" dirty="0" smtClean="0">
                <a:effectLst/>
              </a:rPr>
              <a:t>is better if there was a lucid interval (a period of consciousness before coma returns) than if the patient was comatose from the time of injury.</a:t>
            </a:r>
            <a:r>
              <a:rPr lang="en-US" baseline="30000" dirty="0" smtClean="0"/>
              <a:t> </a:t>
            </a:r>
            <a:endParaRPr lang="en-US" baseline="30000" dirty="0" smtClean="0"/>
          </a:p>
          <a:p>
            <a:pPr lvl="1"/>
            <a:r>
              <a:rPr lang="en-US" dirty="0" smtClean="0"/>
              <a:t>P</a:t>
            </a:r>
            <a:r>
              <a:rPr lang="en-US" dirty="0" smtClean="0">
                <a:effectLst/>
              </a:rPr>
              <a:t>eople </a:t>
            </a:r>
            <a:r>
              <a:rPr lang="en-US" dirty="0" smtClean="0">
                <a:effectLst/>
              </a:rPr>
              <a:t>with epidural hematoma are expected to make a good outcome if they can receive surgery </a:t>
            </a:r>
            <a:r>
              <a:rPr lang="en-US" dirty="0" smtClean="0">
                <a:effectLst/>
              </a:rPr>
              <a:t>quickly</a:t>
            </a:r>
          </a:p>
          <a:p>
            <a:pPr lvl="1"/>
            <a:r>
              <a:rPr lang="en-US" dirty="0"/>
              <a:t>Between 15 and 20 percent of patients with epidural hematomas die</a:t>
            </a:r>
            <a:r>
              <a:rPr lang="en-US" dirty="0" smtClean="0"/>
              <a:t>.</a:t>
            </a:r>
            <a:endParaRPr lang="en-US" dirty="0" smtClean="0">
              <a:effectLst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91786"/>
            <a:ext cx="198374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946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Subdural Hematoma: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expand progressively to the point of causing symptoms like headache, slurred </a:t>
            </a:r>
            <a:br>
              <a:rPr lang="en-US" dirty="0"/>
            </a:br>
            <a:r>
              <a:rPr lang="en-US" dirty="0"/>
              <a:t>speech, confusion, lethargy, unsteadiness or even a seizure. </a:t>
            </a:r>
          </a:p>
          <a:p>
            <a:pPr lvl="1"/>
            <a:r>
              <a:rPr lang="en-US" dirty="0"/>
              <a:t>Surgery to remove the hematoma and stop </a:t>
            </a:r>
            <a:br>
              <a:rPr lang="en-US" dirty="0"/>
            </a:br>
            <a:r>
              <a:rPr lang="en-US" dirty="0"/>
              <a:t>the bleeding is the typical treatment, and 93 to 97% of patients survive to 30 days after surgery. Most </a:t>
            </a:r>
            <a:br>
              <a:rPr lang="en-US" dirty="0"/>
            </a:br>
            <a:r>
              <a:rPr lang="en-US" dirty="0"/>
              <a:t>regain their pre-injury level of function.</a:t>
            </a:r>
          </a:p>
          <a:p>
            <a:pPr lvl="1"/>
            <a:r>
              <a:rPr lang="en-US" dirty="0"/>
              <a:t>This type of traumatic brain injury may cause an increase in intracranial pressure, which can cause compression of and damaging to delicate brain tissue.</a:t>
            </a:r>
          </a:p>
          <a:p>
            <a:pPr lvl="1"/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04800"/>
            <a:ext cx="1371600" cy="166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91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299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Epidural/Subdural Hematoma </vt:lpstr>
      <vt:lpstr>Epidural Hematoma </vt:lpstr>
      <vt:lpstr>Subdural Hematoma </vt:lpstr>
      <vt:lpstr>Parts Affected</vt:lpstr>
      <vt:lpstr>Causes</vt:lpstr>
      <vt:lpstr>Therapy </vt:lpstr>
      <vt:lpstr>Outcome </vt:lpstr>
      <vt:lpstr>Outcome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Epidural/Subdural Hematoma</dc:title>
  <dc:creator>RACHEL P WYATT (270)</dc:creator>
  <cp:lastModifiedBy>RACHEL P WYATT (270)</cp:lastModifiedBy>
  <cp:revision>11</cp:revision>
  <dcterms:created xsi:type="dcterms:W3CDTF">2012-03-15T13:11:09Z</dcterms:created>
  <dcterms:modified xsi:type="dcterms:W3CDTF">2012-03-19T13:43:56Z</dcterms:modified>
</cp:coreProperties>
</file>